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6"/>
  </p:notesMasterIdLst>
  <p:sldIdLst>
    <p:sldId id="256" r:id="rId2"/>
    <p:sldId id="288" r:id="rId3"/>
    <p:sldId id="287" r:id="rId4"/>
    <p:sldId id="261"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856" autoAdjust="0"/>
    <p:restoredTop sz="94660"/>
  </p:normalViewPr>
  <p:slideViewPr>
    <p:cSldViewPr snapToGrid="0">
      <p:cViewPr varScale="1">
        <p:scale>
          <a:sx n="95" d="100"/>
          <a:sy n="95" d="100"/>
        </p:scale>
        <p:origin x="-200" y="-10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notesMaster" Target="notesMasters/notesMaster1.xml"/><Relationship Id="rId7" Type="http://schemas.openxmlformats.org/officeDocument/2006/relationships/printerSettings" Target="printerSettings/printerSettings1.bin"/><Relationship Id="rId8" Type="http://schemas.openxmlformats.org/officeDocument/2006/relationships/presProps" Target="presProps.xml"/><Relationship Id="rId9" Type="http://schemas.openxmlformats.org/officeDocument/2006/relationships/viewProps" Target="viewProps.xml"/><Relationship Id="rId10" Type="http://schemas.openxmlformats.org/officeDocument/2006/relationships/theme" Target="theme/theme1.xml"/><Relationship Id="rId11"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C9F6D65-3EE9-4AB9-82CB-8D3428F06D49}" type="datetimeFigureOut">
              <a:rPr lang="en-US" smtClean="0"/>
              <a:t>4/1/21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CA7962E-5E2F-4A8E-8DB0-5E7C6E8E110C}" type="slidenum">
              <a:rPr lang="en-US" smtClean="0"/>
              <a:t>‹#›</a:t>
            </a:fld>
            <a:endParaRPr lang="en-US"/>
          </a:p>
        </p:txBody>
      </p:sp>
    </p:spTree>
    <p:extLst>
      <p:ext uri="{BB962C8B-B14F-4D97-AF65-F5344CB8AC3E}">
        <p14:creationId xmlns:p14="http://schemas.microsoft.com/office/powerpoint/2010/main" val="15485729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6" name="Google Shape;9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Google Shape;127;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8" name="Google Shape;128;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70C66FC-2B44-4D63-BE50-67E8078602C2}" type="datetimeFigureOut">
              <a:rPr lang="en-US" smtClean="0"/>
              <a:t>4/1/21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B13653-8375-42D7-8BFD-050D1D844559}" type="slidenum">
              <a:rPr lang="en-US" smtClean="0"/>
              <a:t>‹#›</a:t>
            </a:fld>
            <a:endParaRPr lang="en-US"/>
          </a:p>
        </p:txBody>
      </p:sp>
    </p:spTree>
    <p:extLst>
      <p:ext uri="{BB962C8B-B14F-4D97-AF65-F5344CB8AC3E}">
        <p14:creationId xmlns:p14="http://schemas.microsoft.com/office/powerpoint/2010/main" val="31693323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70C66FC-2B44-4D63-BE50-67E8078602C2}" type="datetimeFigureOut">
              <a:rPr lang="en-US" smtClean="0"/>
              <a:t>4/1/21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B13653-8375-42D7-8BFD-050D1D844559}" type="slidenum">
              <a:rPr lang="en-US" smtClean="0"/>
              <a:t>‹#›</a:t>
            </a:fld>
            <a:endParaRPr lang="en-US"/>
          </a:p>
        </p:txBody>
      </p:sp>
    </p:spTree>
    <p:extLst>
      <p:ext uri="{BB962C8B-B14F-4D97-AF65-F5344CB8AC3E}">
        <p14:creationId xmlns:p14="http://schemas.microsoft.com/office/powerpoint/2010/main" val="42675845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70C66FC-2B44-4D63-BE50-67E8078602C2}" type="datetimeFigureOut">
              <a:rPr lang="en-US" smtClean="0"/>
              <a:t>4/1/21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B13653-8375-42D7-8BFD-050D1D844559}"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8221239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70C66FC-2B44-4D63-BE50-67E8078602C2}" type="datetimeFigureOut">
              <a:rPr lang="en-US" smtClean="0"/>
              <a:t>4/1/21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B13653-8375-42D7-8BFD-050D1D844559}" type="slidenum">
              <a:rPr lang="en-US" smtClean="0"/>
              <a:t>‹#›</a:t>
            </a:fld>
            <a:endParaRPr lang="en-US"/>
          </a:p>
        </p:txBody>
      </p:sp>
    </p:spTree>
    <p:extLst>
      <p:ext uri="{BB962C8B-B14F-4D97-AF65-F5344CB8AC3E}">
        <p14:creationId xmlns:p14="http://schemas.microsoft.com/office/powerpoint/2010/main" val="5398193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70C66FC-2B44-4D63-BE50-67E8078602C2}" type="datetimeFigureOut">
              <a:rPr lang="en-US" smtClean="0"/>
              <a:t>4/1/21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B13653-8375-42D7-8BFD-050D1D844559}"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0708960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70C66FC-2B44-4D63-BE50-67E8078602C2}" type="datetimeFigureOut">
              <a:rPr lang="en-US" smtClean="0"/>
              <a:t>4/1/21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B13653-8375-42D7-8BFD-050D1D844559}" type="slidenum">
              <a:rPr lang="en-US" smtClean="0"/>
              <a:t>‹#›</a:t>
            </a:fld>
            <a:endParaRPr lang="en-US"/>
          </a:p>
        </p:txBody>
      </p:sp>
    </p:spTree>
    <p:extLst>
      <p:ext uri="{BB962C8B-B14F-4D97-AF65-F5344CB8AC3E}">
        <p14:creationId xmlns:p14="http://schemas.microsoft.com/office/powerpoint/2010/main" val="25689507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0C66FC-2B44-4D63-BE50-67E8078602C2}" type="datetimeFigureOut">
              <a:rPr lang="en-US" smtClean="0"/>
              <a:t>4/1/21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B13653-8375-42D7-8BFD-050D1D844559}" type="slidenum">
              <a:rPr lang="en-US" smtClean="0"/>
              <a:t>‹#›</a:t>
            </a:fld>
            <a:endParaRPr lang="en-US"/>
          </a:p>
        </p:txBody>
      </p:sp>
    </p:spTree>
    <p:extLst>
      <p:ext uri="{BB962C8B-B14F-4D97-AF65-F5344CB8AC3E}">
        <p14:creationId xmlns:p14="http://schemas.microsoft.com/office/powerpoint/2010/main" val="75549249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0C66FC-2B44-4D63-BE50-67E8078602C2}" type="datetimeFigureOut">
              <a:rPr lang="en-US" smtClean="0"/>
              <a:t>4/1/21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B13653-8375-42D7-8BFD-050D1D844559}" type="slidenum">
              <a:rPr lang="en-US" smtClean="0"/>
              <a:t>‹#›</a:t>
            </a:fld>
            <a:endParaRPr lang="en-US"/>
          </a:p>
        </p:txBody>
      </p:sp>
    </p:spTree>
    <p:extLst>
      <p:ext uri="{BB962C8B-B14F-4D97-AF65-F5344CB8AC3E}">
        <p14:creationId xmlns:p14="http://schemas.microsoft.com/office/powerpoint/2010/main" val="30909680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0C66FC-2B44-4D63-BE50-67E8078602C2}" type="datetimeFigureOut">
              <a:rPr lang="en-US" smtClean="0"/>
              <a:t>4/1/21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B13653-8375-42D7-8BFD-050D1D844559}" type="slidenum">
              <a:rPr lang="en-US" smtClean="0"/>
              <a:t>‹#›</a:t>
            </a:fld>
            <a:endParaRPr lang="en-US"/>
          </a:p>
        </p:txBody>
      </p:sp>
    </p:spTree>
    <p:extLst>
      <p:ext uri="{BB962C8B-B14F-4D97-AF65-F5344CB8AC3E}">
        <p14:creationId xmlns:p14="http://schemas.microsoft.com/office/powerpoint/2010/main" val="26354227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70C66FC-2B44-4D63-BE50-67E8078602C2}" type="datetimeFigureOut">
              <a:rPr lang="en-US" smtClean="0"/>
              <a:t>4/1/21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B13653-8375-42D7-8BFD-050D1D844559}" type="slidenum">
              <a:rPr lang="en-US" smtClean="0"/>
              <a:t>‹#›</a:t>
            </a:fld>
            <a:endParaRPr lang="en-US"/>
          </a:p>
        </p:txBody>
      </p:sp>
    </p:spTree>
    <p:extLst>
      <p:ext uri="{BB962C8B-B14F-4D97-AF65-F5344CB8AC3E}">
        <p14:creationId xmlns:p14="http://schemas.microsoft.com/office/powerpoint/2010/main" val="16977540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70C66FC-2B44-4D63-BE50-67E8078602C2}" type="datetimeFigureOut">
              <a:rPr lang="en-US" smtClean="0"/>
              <a:t>4/1/21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B13653-8375-42D7-8BFD-050D1D844559}" type="slidenum">
              <a:rPr lang="en-US" smtClean="0"/>
              <a:t>‹#›</a:t>
            </a:fld>
            <a:endParaRPr lang="en-US"/>
          </a:p>
        </p:txBody>
      </p:sp>
    </p:spTree>
    <p:extLst>
      <p:ext uri="{BB962C8B-B14F-4D97-AF65-F5344CB8AC3E}">
        <p14:creationId xmlns:p14="http://schemas.microsoft.com/office/powerpoint/2010/main" val="18684182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70C66FC-2B44-4D63-BE50-67E8078602C2}" type="datetimeFigureOut">
              <a:rPr lang="en-US" smtClean="0"/>
              <a:t>4/1/21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2B13653-8375-42D7-8BFD-050D1D844559}" type="slidenum">
              <a:rPr lang="en-US" smtClean="0"/>
              <a:t>‹#›</a:t>
            </a:fld>
            <a:endParaRPr lang="en-US"/>
          </a:p>
        </p:txBody>
      </p:sp>
    </p:spTree>
    <p:extLst>
      <p:ext uri="{BB962C8B-B14F-4D97-AF65-F5344CB8AC3E}">
        <p14:creationId xmlns:p14="http://schemas.microsoft.com/office/powerpoint/2010/main" val="21245244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70C66FC-2B44-4D63-BE50-67E8078602C2}" type="datetimeFigureOut">
              <a:rPr lang="en-US" smtClean="0"/>
              <a:t>4/1/21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2B13653-8375-42D7-8BFD-050D1D844559}" type="slidenum">
              <a:rPr lang="en-US" smtClean="0"/>
              <a:t>‹#›</a:t>
            </a:fld>
            <a:endParaRPr lang="en-US"/>
          </a:p>
        </p:txBody>
      </p:sp>
    </p:spTree>
    <p:extLst>
      <p:ext uri="{BB962C8B-B14F-4D97-AF65-F5344CB8AC3E}">
        <p14:creationId xmlns:p14="http://schemas.microsoft.com/office/powerpoint/2010/main" val="8319931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0C66FC-2B44-4D63-BE50-67E8078602C2}" type="datetimeFigureOut">
              <a:rPr lang="en-US" smtClean="0"/>
              <a:t>4/1/21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2B13653-8375-42D7-8BFD-050D1D844559}" type="slidenum">
              <a:rPr lang="en-US" smtClean="0"/>
              <a:t>‹#›</a:t>
            </a:fld>
            <a:endParaRPr lang="en-US"/>
          </a:p>
        </p:txBody>
      </p:sp>
    </p:spTree>
    <p:extLst>
      <p:ext uri="{BB962C8B-B14F-4D97-AF65-F5344CB8AC3E}">
        <p14:creationId xmlns:p14="http://schemas.microsoft.com/office/powerpoint/2010/main" val="30833763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70C66FC-2B44-4D63-BE50-67E8078602C2}" type="datetimeFigureOut">
              <a:rPr lang="en-US" smtClean="0"/>
              <a:t>4/1/21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B13653-8375-42D7-8BFD-050D1D844559}" type="slidenum">
              <a:rPr lang="en-US" smtClean="0"/>
              <a:t>‹#›</a:t>
            </a:fld>
            <a:endParaRPr lang="en-US"/>
          </a:p>
        </p:txBody>
      </p:sp>
    </p:spTree>
    <p:extLst>
      <p:ext uri="{BB962C8B-B14F-4D97-AF65-F5344CB8AC3E}">
        <p14:creationId xmlns:p14="http://schemas.microsoft.com/office/powerpoint/2010/main" val="24895582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B13653-8375-42D7-8BFD-050D1D844559}" type="slidenum">
              <a:rPr lang="en-US" smtClean="0"/>
              <a:t>‹#›</a:t>
            </a:fld>
            <a:endParaRPr lang="en-US"/>
          </a:p>
        </p:txBody>
      </p:sp>
      <p:sp>
        <p:nvSpPr>
          <p:cNvPr id="5" name="Date Placeholder 4"/>
          <p:cNvSpPr>
            <a:spLocks noGrp="1"/>
          </p:cNvSpPr>
          <p:nvPr>
            <p:ph type="dt" sz="half" idx="10"/>
          </p:nvPr>
        </p:nvSpPr>
        <p:spPr/>
        <p:txBody>
          <a:bodyPr/>
          <a:lstStyle/>
          <a:p>
            <a:fld id="{870C66FC-2B44-4D63-BE50-67E8078602C2}" type="datetimeFigureOut">
              <a:rPr lang="en-US" smtClean="0"/>
              <a:t>4/1/21</a:t>
            </a:fld>
            <a:endParaRPr lang="en-US"/>
          </a:p>
        </p:txBody>
      </p:sp>
    </p:spTree>
    <p:extLst>
      <p:ext uri="{BB962C8B-B14F-4D97-AF65-F5344CB8AC3E}">
        <p14:creationId xmlns:p14="http://schemas.microsoft.com/office/powerpoint/2010/main" val="49095499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70C66FC-2B44-4D63-BE50-67E8078602C2}" type="datetimeFigureOut">
              <a:rPr lang="en-US" smtClean="0"/>
              <a:t>4/1/21</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F2B13653-8375-42D7-8BFD-050D1D844559}" type="slidenum">
              <a:rPr lang="en-US" smtClean="0"/>
              <a:t>‹#›</a:t>
            </a:fld>
            <a:endParaRPr lang="en-US"/>
          </a:p>
        </p:txBody>
      </p:sp>
    </p:spTree>
    <p:extLst>
      <p:ext uri="{BB962C8B-B14F-4D97-AF65-F5344CB8AC3E}">
        <p14:creationId xmlns:p14="http://schemas.microsoft.com/office/powerpoint/2010/main" val="1903719398"/>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3.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hyperlink" Target="http://www.cme.uci.edu/"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0630" y="4518832"/>
            <a:ext cx="10771832" cy="2172823"/>
          </a:xfrm>
        </p:spPr>
        <p:txBody>
          <a:bodyPr>
            <a:normAutofit/>
          </a:bodyPr>
          <a:lstStyle/>
          <a:p>
            <a:pPr algn="ctr"/>
            <a:endParaRPr lang="en-US" sz="1000" b="1" i="1" dirty="0">
              <a:solidFill>
                <a:schemeClr val="accent2"/>
              </a:solidFill>
            </a:endParaRPr>
          </a:p>
          <a:p>
            <a:pPr algn="ctr"/>
            <a:r>
              <a:rPr lang="en-US" sz="3200" b="1" i="1" dirty="0" smtClean="0">
                <a:solidFill>
                  <a:schemeClr val="accent2"/>
                </a:solidFill>
              </a:rPr>
              <a:t>“</a:t>
            </a:r>
            <a:r>
              <a:rPr lang="en-US" sz="3200" b="1" i="1" dirty="0">
                <a:solidFill>
                  <a:schemeClr val="accent2"/>
                </a:solidFill>
              </a:rPr>
              <a:t>Hidden Curriculum” Webinar Series</a:t>
            </a:r>
          </a:p>
          <a:p>
            <a:pPr algn="ctr"/>
            <a:r>
              <a:rPr lang="en-US" b="1" i="1" dirty="0">
                <a:solidFill>
                  <a:schemeClr val="accent2"/>
                </a:solidFill>
              </a:rPr>
              <a:t>Gina Badalato, Miyad Movassaghi, Alexander Small,</a:t>
            </a:r>
          </a:p>
          <a:p>
            <a:pPr algn="ctr"/>
            <a:r>
              <a:rPr lang="en-US" b="1" i="1" dirty="0">
                <a:solidFill>
                  <a:schemeClr val="accent2"/>
                </a:solidFill>
              </a:rPr>
              <a:t>Michael Smigelski and Akhil Saji</a:t>
            </a:r>
          </a:p>
          <a:p>
            <a:pPr algn="ctr"/>
            <a:endParaRPr lang="en-US" sz="2400" dirty="0">
              <a:solidFill>
                <a:schemeClr val="accent2"/>
              </a:solidFill>
            </a:endParaRP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02733" y="578581"/>
            <a:ext cx="3938734" cy="3938734"/>
          </a:xfrm>
          <a:prstGeom prst="rect">
            <a:avLst/>
          </a:prstGeom>
        </p:spPr>
      </p:pic>
      <p:sp>
        <p:nvSpPr>
          <p:cNvPr id="2" name="Rectangle 1"/>
          <p:cNvSpPr/>
          <p:nvPr/>
        </p:nvSpPr>
        <p:spPr>
          <a:xfrm>
            <a:off x="5268687" y="578581"/>
            <a:ext cx="4065319" cy="3600986"/>
          </a:xfrm>
          <a:prstGeom prst="rect">
            <a:avLst/>
          </a:prstGeom>
        </p:spPr>
        <p:txBody>
          <a:bodyPr wrap="square">
            <a:spAutoFit/>
          </a:bodyPr>
          <a:lstStyle/>
          <a:p>
            <a:r>
              <a:rPr lang="en-US" sz="3600" b="1" u="sng" dirty="0"/>
              <a:t>E</a:t>
            </a:r>
            <a:r>
              <a:rPr lang="en-US" sz="3600" dirty="0"/>
              <a:t>ducational </a:t>
            </a:r>
          </a:p>
          <a:p>
            <a:r>
              <a:rPr lang="en-US" sz="3600" b="1" u="sng" dirty="0"/>
              <a:t>M</a:t>
            </a:r>
            <a:r>
              <a:rPr lang="en-US" sz="3600" dirty="0"/>
              <a:t>ulti-institutional </a:t>
            </a:r>
          </a:p>
          <a:p>
            <a:r>
              <a:rPr lang="en-US" sz="3600" b="1" u="sng" dirty="0"/>
              <a:t>P</a:t>
            </a:r>
            <a:r>
              <a:rPr lang="en-US" sz="3600" dirty="0"/>
              <a:t>rogram for </a:t>
            </a:r>
          </a:p>
          <a:p>
            <a:r>
              <a:rPr lang="en-US" sz="3600" b="1" u="sng" dirty="0"/>
              <a:t>I</a:t>
            </a:r>
            <a:r>
              <a:rPr lang="en-US" sz="3600" dirty="0"/>
              <a:t>nstructing </a:t>
            </a:r>
          </a:p>
          <a:p>
            <a:r>
              <a:rPr lang="en-US" sz="3600" b="1" u="sng" dirty="0" err="1"/>
              <a:t>RE</a:t>
            </a:r>
            <a:r>
              <a:rPr lang="en-US" sz="3600" dirty="0" err="1"/>
              <a:t>sidents</a:t>
            </a:r>
            <a:r>
              <a:rPr lang="en-US" sz="3600" dirty="0"/>
              <a:t> </a:t>
            </a:r>
          </a:p>
          <a:p>
            <a:r>
              <a:rPr lang="en-US" sz="4800" b="1" dirty="0"/>
              <a:t>(EMPIRE)</a:t>
            </a:r>
          </a:p>
        </p:txBody>
      </p:sp>
    </p:spTree>
    <p:extLst>
      <p:ext uri="{BB962C8B-B14F-4D97-AF65-F5344CB8AC3E}">
        <p14:creationId xmlns:p14="http://schemas.microsoft.com/office/powerpoint/2010/main" val="2233944578"/>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919942"/>
          </a:xfrm>
        </p:spPr>
        <p:txBody>
          <a:bodyPr>
            <a:normAutofit fontScale="90000"/>
          </a:bodyPr>
          <a:lstStyle/>
          <a:p>
            <a:pPr algn="ctr"/>
            <a:r>
              <a:rPr lang="en-US" sz="4400" b="1" i="1" dirty="0">
                <a:solidFill>
                  <a:schemeClr val="accent2"/>
                </a:solidFill>
              </a:rPr>
              <a:t>April 29</a:t>
            </a:r>
            <a:r>
              <a:rPr lang="en-US" sz="4400" b="1" i="1" baseline="30000" dirty="0">
                <a:solidFill>
                  <a:schemeClr val="accent2"/>
                </a:solidFill>
              </a:rPr>
              <a:t>TH</a:t>
            </a:r>
            <a:r>
              <a:rPr lang="en-US" sz="4400" b="1" i="1" dirty="0">
                <a:solidFill>
                  <a:schemeClr val="accent2"/>
                </a:solidFill>
              </a:rPr>
              <a:t>, 2021</a:t>
            </a:r>
            <a:r>
              <a:rPr lang="en-US" b="1" i="1" dirty="0">
                <a:solidFill>
                  <a:schemeClr val="accent2"/>
                </a:solidFill>
              </a:rPr>
              <a:t/>
            </a:r>
            <a:br>
              <a:rPr lang="en-US" b="1" i="1" dirty="0">
                <a:solidFill>
                  <a:schemeClr val="accent2"/>
                </a:solidFill>
              </a:rPr>
            </a:br>
            <a:r>
              <a:rPr lang="en-US" b="1" i="1" dirty="0">
                <a:solidFill>
                  <a:schemeClr val="accent2"/>
                </a:solidFill>
              </a:rPr>
              <a:t/>
            </a:r>
            <a:br>
              <a:rPr lang="en-US" b="1" i="1" dirty="0">
                <a:solidFill>
                  <a:schemeClr val="accent2"/>
                </a:solidFill>
              </a:rPr>
            </a:br>
            <a:r>
              <a:rPr lang="en-US" b="1" i="1" dirty="0">
                <a:solidFill>
                  <a:schemeClr val="accent2"/>
                </a:solidFill>
              </a:rPr>
              <a:t> </a:t>
            </a:r>
          </a:p>
        </p:txBody>
      </p:sp>
      <p:sp>
        <p:nvSpPr>
          <p:cNvPr id="3" name="Content Placeholder 2"/>
          <p:cNvSpPr>
            <a:spLocks noGrp="1"/>
          </p:cNvSpPr>
          <p:nvPr>
            <p:ph idx="1"/>
          </p:nvPr>
        </p:nvSpPr>
        <p:spPr>
          <a:xfrm>
            <a:off x="0" y="1396538"/>
            <a:ext cx="10299560" cy="1517483"/>
          </a:xfrm>
        </p:spPr>
        <p:txBody>
          <a:bodyPr>
            <a:normAutofit fontScale="47500" lnSpcReduction="20000"/>
          </a:bodyPr>
          <a:lstStyle/>
          <a:p>
            <a:pPr marL="0" indent="0" algn="ctr">
              <a:buNone/>
            </a:pPr>
            <a:r>
              <a:rPr lang="en-US" sz="6700" b="1" dirty="0">
                <a:latin typeface="Trebuchet MS (Body)"/>
                <a:cs typeface="Trebuchet MS (Body)"/>
              </a:rPr>
              <a:t>“Financial Literacy and Management Principles</a:t>
            </a:r>
          </a:p>
          <a:p>
            <a:pPr marL="0" indent="0" algn="ctr">
              <a:buNone/>
            </a:pPr>
            <a:r>
              <a:rPr lang="en-US" sz="6700" b="1" dirty="0">
                <a:latin typeface="Trebuchet MS (Body)"/>
                <a:cs typeface="Trebuchet MS (Body)"/>
              </a:rPr>
              <a:t> for Early Career Physicians”</a:t>
            </a:r>
          </a:p>
          <a:p>
            <a:pPr marL="0" indent="0" algn="ctr">
              <a:buNone/>
            </a:pPr>
            <a:r>
              <a:rPr lang="en-US" sz="6700" b="1" dirty="0">
                <a:latin typeface="Trebuchet MS (Body)"/>
                <a:cs typeface="Trebuchet MS (Body)"/>
              </a:rPr>
              <a:t>Speaker:  </a:t>
            </a:r>
            <a:r>
              <a:rPr lang="en-US" sz="6700" b="1" dirty="0" err="1">
                <a:latin typeface="Trebuchet MS (Body)"/>
                <a:cs typeface="Trebuchet MS (Body)"/>
              </a:rPr>
              <a:t>Sotirios</a:t>
            </a:r>
            <a:r>
              <a:rPr lang="en-US" sz="6700" b="1" dirty="0">
                <a:latin typeface="Trebuchet MS (Body)"/>
                <a:cs typeface="Trebuchet MS (Body)"/>
              </a:rPr>
              <a:t> </a:t>
            </a:r>
            <a:r>
              <a:rPr lang="en-US" sz="6700" b="1" dirty="0" err="1">
                <a:latin typeface="Trebuchet MS (Body)"/>
                <a:cs typeface="Trebuchet MS (Body)"/>
              </a:rPr>
              <a:t>Keros</a:t>
            </a:r>
            <a:r>
              <a:rPr lang="en-US" sz="6700" b="1" dirty="0">
                <a:latin typeface="Trebuchet MS (Body)"/>
                <a:cs typeface="Trebuchet MS (Body)"/>
              </a:rPr>
              <a:t>, MD</a:t>
            </a:r>
          </a:p>
          <a:p>
            <a:pPr marL="0" indent="0" algn="ctr">
              <a:buNone/>
            </a:pPr>
            <a:endParaRPr lang="en-US" sz="3300" b="1" dirty="0">
              <a:latin typeface="Trebuchet MS (Body)"/>
              <a:cs typeface="Trebuchet MS (Body)"/>
            </a:endParaRPr>
          </a:p>
          <a:p>
            <a:pPr marL="0" indent="0" algn="ctr">
              <a:buNone/>
            </a:pPr>
            <a:endParaRPr lang="en-US" sz="3200" b="1" dirty="0">
              <a:latin typeface="Trebuchet MS (Body)"/>
              <a:cs typeface="Trebuchet MS (Body)"/>
            </a:endParaRPr>
          </a:p>
          <a:p>
            <a:pPr marL="0" indent="0">
              <a:buNone/>
            </a:pPr>
            <a:endParaRPr lang="en-US" sz="2400" dirty="0">
              <a:latin typeface="Trebuchet MS (Body)"/>
              <a:cs typeface="Trebuchet MS (Body)"/>
            </a:endParaRPr>
          </a:p>
        </p:txBody>
      </p:sp>
      <p:pic>
        <p:nvPicPr>
          <p:cNvPr id="4" name="Picture 3">
            <a:extLst>
              <a:ext uri="{FF2B5EF4-FFF2-40B4-BE49-F238E27FC236}">
                <a16:creationId xmlns:a16="http://schemas.microsoft.com/office/drawing/2014/main" xmlns="" id="{5C1900EC-7CC5-BB41-9B69-9709B5FEF57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98568" y="5871151"/>
            <a:ext cx="876159" cy="876159"/>
          </a:xfrm>
          <a:prstGeom prst="rect">
            <a:avLst/>
          </a:prstGeom>
        </p:spPr>
      </p:pic>
      <p:pic>
        <p:nvPicPr>
          <p:cNvPr id="2050" name="Picture 2" descr="Profile Photo of Sotirios Keros, M.D., Ph.D.">
            <a:extLst>
              <a:ext uri="{FF2B5EF4-FFF2-40B4-BE49-F238E27FC236}">
                <a16:creationId xmlns:a16="http://schemas.microsoft.com/office/drawing/2014/main" xmlns="" id="{AA9DAD64-B271-42FE-93C1-E5B7D306F6F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62740" y="3277671"/>
            <a:ext cx="2125980" cy="28346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97249846"/>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Google Shape;98;p3"/>
          <p:cNvSpPr txBox="1">
            <a:spLocks noGrp="1"/>
          </p:cNvSpPr>
          <p:nvPr>
            <p:ph type="title"/>
          </p:nvPr>
        </p:nvSpPr>
        <p:spPr>
          <a:xfrm>
            <a:off x="788323" y="166256"/>
            <a:ext cx="7890163" cy="798021"/>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90000"/>
              </a:lnSpc>
              <a:spcBef>
                <a:spcPts val="0"/>
              </a:spcBef>
              <a:spcAft>
                <a:spcPts val="0"/>
              </a:spcAft>
              <a:buClr>
                <a:schemeClr val="dk1"/>
              </a:buClr>
              <a:buSzPts val="2800"/>
              <a:buFont typeface="Calibri"/>
              <a:buNone/>
            </a:pPr>
            <a:r>
              <a:rPr lang="en-US" b="1" i="1" dirty="0"/>
              <a:t/>
            </a:r>
            <a:br>
              <a:rPr lang="en-US" b="1" i="1" dirty="0"/>
            </a:br>
            <a:r>
              <a:rPr lang="en-US" b="1" i="1" dirty="0"/>
              <a:t>EMPIRE “Hidden Curriculum” Series</a:t>
            </a:r>
            <a:r>
              <a:rPr lang="en-US" sz="3200" i="1" dirty="0"/>
              <a:t/>
            </a:r>
            <a:br>
              <a:rPr lang="en-US" sz="3200" i="1" dirty="0"/>
            </a:br>
            <a:endParaRPr sz="3200" i="1" dirty="0"/>
          </a:p>
        </p:txBody>
      </p:sp>
      <p:sp>
        <p:nvSpPr>
          <p:cNvPr id="99" name="Google Shape;99;p3"/>
          <p:cNvSpPr txBox="1">
            <a:spLocks noGrp="1"/>
          </p:cNvSpPr>
          <p:nvPr>
            <p:ph type="body" idx="1"/>
          </p:nvPr>
        </p:nvSpPr>
        <p:spPr>
          <a:xfrm>
            <a:off x="201881" y="1184881"/>
            <a:ext cx="11732820" cy="5656079"/>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1100"/>
              <a:buNone/>
            </a:pPr>
            <a:r>
              <a:rPr lang="en-US" sz="1100" u="sng" dirty="0">
                <a:latin typeface="Trebuchet MS (Body)"/>
                <a:cs typeface="Trebuchet MS (Body)"/>
              </a:rPr>
              <a:t>Purpose</a:t>
            </a:r>
            <a:r>
              <a:rPr lang="en-US" sz="1100" dirty="0">
                <a:latin typeface="Trebuchet MS (Body)"/>
                <a:cs typeface="Trebuchet MS (Body)"/>
              </a:rPr>
              <a:t>:  The purpose of the </a:t>
            </a:r>
            <a:r>
              <a:rPr lang="en-US" sz="1100" dirty="0" smtClean="0">
                <a:latin typeface="Trebuchet MS (Body)"/>
                <a:cs typeface="Trebuchet MS (Body)"/>
              </a:rPr>
              <a:t>‘Hidden Curriculum” series proposed by the EMPIRE team is to provide resources that help trainees and early-career urologists transition from training to practice, focusing on topics ranging from burnout, advocacy, contract negotiation, leadership, promotion, malpractice and financial literacy. </a:t>
            </a:r>
            <a:endParaRPr sz="1100" dirty="0" smtClean="0">
              <a:latin typeface="Trebuchet MS (Body)"/>
              <a:cs typeface="Trebuchet MS (Body)"/>
            </a:endParaRPr>
          </a:p>
          <a:p>
            <a:pPr marL="0" lvl="0" indent="0" algn="l" rtl="0">
              <a:lnSpc>
                <a:spcPct val="90000"/>
              </a:lnSpc>
              <a:spcBef>
                <a:spcPts val="1000"/>
              </a:spcBef>
              <a:spcAft>
                <a:spcPts val="0"/>
              </a:spcAft>
              <a:buClr>
                <a:schemeClr val="dk1"/>
              </a:buClr>
              <a:buSzPts val="1100"/>
              <a:buNone/>
            </a:pPr>
            <a:r>
              <a:rPr lang="en-US" sz="1100" u="sng" dirty="0" smtClean="0">
                <a:latin typeface="Trebuchet MS (Body)"/>
                <a:cs typeface="Trebuchet MS (Body)"/>
              </a:rPr>
              <a:t>Target Audience</a:t>
            </a:r>
            <a:r>
              <a:rPr lang="en-US" sz="1100" dirty="0" smtClean="0">
                <a:latin typeface="Trebuchet MS (Body)"/>
                <a:cs typeface="Trebuchet MS (Body)"/>
              </a:rPr>
              <a:t>:  This activity was developed for physicians (Urologists) - </a:t>
            </a:r>
            <a:r>
              <a:rPr lang="en-US" sz="1100" dirty="0" err="1" smtClean="0">
                <a:latin typeface="Trebuchet MS (Body)"/>
                <a:cs typeface="Trebuchet MS (Body)"/>
              </a:rPr>
              <a:t>Attendings</a:t>
            </a:r>
            <a:r>
              <a:rPr lang="en-US" sz="1100" dirty="0" smtClean="0">
                <a:latin typeface="Trebuchet MS (Body)"/>
                <a:cs typeface="Trebuchet MS (Body)"/>
              </a:rPr>
              <a:t>, Residents and Fellows.</a:t>
            </a:r>
            <a:endParaRPr sz="1100" dirty="0" smtClean="0">
              <a:latin typeface="Trebuchet MS (Body)"/>
              <a:cs typeface="Trebuchet MS (Body)"/>
            </a:endParaRPr>
          </a:p>
          <a:p>
            <a:pPr marL="0" lvl="0" indent="0" algn="l" rtl="0">
              <a:lnSpc>
                <a:spcPct val="90000"/>
              </a:lnSpc>
              <a:spcBef>
                <a:spcPts val="1000"/>
              </a:spcBef>
              <a:spcAft>
                <a:spcPts val="0"/>
              </a:spcAft>
              <a:buClr>
                <a:schemeClr val="dk1"/>
              </a:buClr>
              <a:buSzPts val="1100"/>
              <a:buNone/>
            </a:pPr>
            <a:r>
              <a:rPr lang="en-US" sz="1100" u="sng" dirty="0" smtClean="0">
                <a:latin typeface="Trebuchet MS (Body)"/>
                <a:cs typeface="Trebuchet MS (Body)"/>
              </a:rPr>
              <a:t>Activity </a:t>
            </a:r>
            <a:r>
              <a:rPr lang="en-US" sz="1100" u="sng" dirty="0">
                <a:latin typeface="Trebuchet MS (Body)"/>
                <a:cs typeface="Trebuchet MS (Body)"/>
              </a:rPr>
              <a:t>Objectives</a:t>
            </a:r>
            <a:r>
              <a:rPr lang="en-US" sz="1100" dirty="0">
                <a:latin typeface="Trebuchet MS (Body)"/>
                <a:cs typeface="Trebuchet MS (Body)"/>
              </a:rPr>
              <a:t>:  At the conclusion of this activity, the participants should be able to</a:t>
            </a:r>
            <a:r>
              <a:rPr lang="en-US" sz="1100" dirty="0" smtClean="0">
                <a:latin typeface="Trebuchet MS (Body)"/>
                <a:cs typeface="Trebuchet MS (Body)"/>
              </a:rPr>
              <a:t>:</a:t>
            </a:r>
          </a:p>
          <a:p>
            <a:pPr marL="228600" lvl="0" indent="-228600" algn="l" rtl="0">
              <a:lnSpc>
                <a:spcPct val="90000"/>
              </a:lnSpc>
              <a:spcBef>
                <a:spcPts val="0"/>
              </a:spcBef>
              <a:spcAft>
                <a:spcPts val="0"/>
              </a:spcAft>
              <a:buClr>
                <a:schemeClr val="dk1"/>
              </a:buClr>
              <a:buSzPts val="1100"/>
              <a:buAutoNum type="arabicPeriod"/>
            </a:pPr>
            <a:r>
              <a:rPr lang="en-US" sz="1100" dirty="0" smtClean="0">
                <a:latin typeface="Trebuchet MS (Body)"/>
                <a:cs typeface="Trebuchet MS (Body)"/>
              </a:rPr>
              <a:t>Identify resources to help with debt management, insurance, taxes and investing</a:t>
            </a:r>
          </a:p>
          <a:p>
            <a:pPr marL="228600" lvl="0" indent="-228600" algn="l" rtl="0">
              <a:lnSpc>
                <a:spcPct val="90000"/>
              </a:lnSpc>
              <a:spcBef>
                <a:spcPts val="0"/>
              </a:spcBef>
              <a:spcAft>
                <a:spcPts val="0"/>
              </a:spcAft>
              <a:buClr>
                <a:schemeClr val="dk1"/>
              </a:buClr>
              <a:buSzPts val="1100"/>
              <a:buAutoNum type="arabicPeriod"/>
            </a:pPr>
            <a:r>
              <a:rPr lang="en-US" sz="1100" dirty="0" smtClean="0">
                <a:latin typeface="Trebuchet MS (Body)"/>
                <a:cs typeface="Trebuchet MS (Body)"/>
              </a:rPr>
              <a:t>Improve financial literacy for early-career urologists</a:t>
            </a:r>
          </a:p>
          <a:p>
            <a:pPr marL="228600" lvl="0" indent="-228600" algn="l" rtl="0">
              <a:lnSpc>
                <a:spcPct val="90000"/>
              </a:lnSpc>
              <a:spcBef>
                <a:spcPts val="0"/>
              </a:spcBef>
              <a:spcAft>
                <a:spcPts val="0"/>
              </a:spcAft>
              <a:buClr>
                <a:schemeClr val="dk1"/>
              </a:buClr>
              <a:buSzPts val="1100"/>
              <a:buAutoNum type="arabicPeriod"/>
            </a:pPr>
            <a:endParaRPr lang="en-US" sz="1100" dirty="0">
              <a:latin typeface="Trebuchet MS (Body)"/>
              <a:cs typeface="Trebuchet MS (Body)"/>
            </a:endParaRPr>
          </a:p>
          <a:p>
            <a:pPr marL="0" lvl="0" indent="0" algn="l" rtl="0">
              <a:lnSpc>
                <a:spcPct val="90000"/>
              </a:lnSpc>
              <a:spcBef>
                <a:spcPts val="0"/>
              </a:spcBef>
              <a:spcAft>
                <a:spcPts val="0"/>
              </a:spcAft>
              <a:buClr>
                <a:schemeClr val="dk1"/>
              </a:buClr>
              <a:buSzPts val="1100"/>
              <a:buNone/>
            </a:pPr>
            <a:r>
              <a:rPr lang="en-US" sz="1100" u="sng" dirty="0">
                <a:latin typeface="Trebuchet MS (Body)"/>
                <a:cs typeface="Trebuchet MS (Body)"/>
              </a:rPr>
              <a:t>Accreditation Statement</a:t>
            </a:r>
            <a:r>
              <a:rPr lang="en-US" sz="1100" dirty="0">
                <a:latin typeface="Trebuchet MS (Body)"/>
                <a:cs typeface="Trebuchet MS (Body)"/>
              </a:rPr>
              <a:t>:  This activity has been planned and implemented in accordance with the accreditation requirements </a:t>
            </a:r>
            <a:r>
              <a:rPr lang="en-US" sz="1100" dirty="0"/>
              <a:t>and policies of the Accreditation Council for Continuing Medical Education (ACCME) through the joint </a:t>
            </a:r>
            <a:r>
              <a:rPr lang="en-US" sz="1100" dirty="0" err="1"/>
              <a:t>providership</a:t>
            </a:r>
            <a:r>
              <a:rPr lang="en-US" sz="1100" dirty="0"/>
              <a:t> of the University of California, Irvine School of Medicine and </a:t>
            </a:r>
            <a:r>
              <a:rPr lang="en-US" sz="1100" dirty="0" smtClean="0"/>
              <a:t>New York Section of the American Urologic Association. </a:t>
            </a:r>
            <a:r>
              <a:rPr lang="en-US" sz="1100" dirty="0"/>
              <a:t>The University of California, Irvine School of Medicine is accredited by the ACCME to provide continuing medical education for physicians.</a:t>
            </a:r>
            <a:endParaRPr sz="1100" dirty="0"/>
          </a:p>
          <a:p>
            <a:pPr marL="0" lvl="0" indent="0" algn="l" rtl="0">
              <a:lnSpc>
                <a:spcPct val="90000"/>
              </a:lnSpc>
              <a:spcBef>
                <a:spcPts val="0"/>
              </a:spcBef>
              <a:spcAft>
                <a:spcPts val="0"/>
              </a:spcAft>
              <a:buClr>
                <a:schemeClr val="dk1"/>
              </a:buClr>
              <a:buSzPts val="1100"/>
              <a:buNone/>
            </a:pPr>
            <a:endParaRPr sz="1100" u="sng" dirty="0"/>
          </a:p>
          <a:p>
            <a:pPr marL="0" lvl="0" indent="0" algn="l" rtl="0">
              <a:lnSpc>
                <a:spcPct val="90000"/>
              </a:lnSpc>
              <a:spcBef>
                <a:spcPts val="0"/>
              </a:spcBef>
              <a:spcAft>
                <a:spcPts val="0"/>
              </a:spcAft>
              <a:buClr>
                <a:schemeClr val="dk1"/>
              </a:buClr>
              <a:buSzPts val="1100"/>
              <a:buNone/>
            </a:pPr>
            <a:r>
              <a:rPr lang="en-US" sz="1100" u="sng" dirty="0"/>
              <a:t>Designation Statement</a:t>
            </a:r>
            <a:r>
              <a:rPr lang="en-US" sz="1100" dirty="0"/>
              <a:t>:  The University of California, Irvine School of Medicine designates this live online activity for a maximum of 1 </a:t>
            </a:r>
            <a:r>
              <a:rPr lang="en-US" sz="1100" i="1" dirty="0"/>
              <a:t>AMA PRA Category 1 Credit™.</a:t>
            </a:r>
            <a:r>
              <a:rPr lang="en-US" sz="1100" dirty="0"/>
              <a:t> Physicians should claim only the credit commensurate with the extent of their participation in the activity.</a:t>
            </a:r>
            <a:endParaRPr sz="1100" dirty="0"/>
          </a:p>
          <a:p>
            <a:pPr marL="0" lvl="0" indent="0" algn="l" rtl="0">
              <a:lnSpc>
                <a:spcPct val="90000"/>
              </a:lnSpc>
              <a:spcBef>
                <a:spcPts val="0"/>
              </a:spcBef>
              <a:spcAft>
                <a:spcPts val="0"/>
              </a:spcAft>
              <a:buClr>
                <a:schemeClr val="dk1"/>
              </a:buClr>
              <a:buSzPts val="1100"/>
              <a:buNone/>
            </a:pPr>
            <a:endParaRPr sz="1100" dirty="0"/>
          </a:p>
          <a:p>
            <a:pPr marL="0" lvl="0" indent="0" algn="l" rtl="0">
              <a:lnSpc>
                <a:spcPct val="90000"/>
              </a:lnSpc>
              <a:spcBef>
                <a:spcPts val="0"/>
              </a:spcBef>
              <a:spcAft>
                <a:spcPts val="0"/>
              </a:spcAft>
              <a:buClr>
                <a:schemeClr val="dk1"/>
              </a:buClr>
              <a:buSzPts val="1100"/>
              <a:buNone/>
            </a:pPr>
            <a:r>
              <a:rPr lang="en-US" sz="1100" u="sng" dirty="0"/>
              <a:t>California Assembly Bill 1195</a:t>
            </a:r>
            <a:endParaRPr sz="1100" dirty="0"/>
          </a:p>
          <a:p>
            <a:pPr marL="0" lvl="0" indent="0" algn="l" rtl="0">
              <a:lnSpc>
                <a:spcPct val="90000"/>
              </a:lnSpc>
              <a:spcBef>
                <a:spcPts val="0"/>
              </a:spcBef>
              <a:spcAft>
                <a:spcPts val="0"/>
              </a:spcAft>
              <a:buClr>
                <a:schemeClr val="dk1"/>
              </a:buClr>
              <a:buSzPts val="1100"/>
              <a:buNone/>
            </a:pPr>
            <a:r>
              <a:rPr lang="en-US" sz="1100" dirty="0"/>
              <a:t>This activity is in compliance with California Assembly Bill 1195, which requires continuing medical education activities with patient care components to include curriculum in the subjects of cultural and linguistic competency.  For specific information regarding Bill 1195 and definitions of cultural and linguistic competency, please visit the CME website at </a:t>
            </a:r>
            <a:r>
              <a:rPr lang="en-US" sz="1100" u="sng" dirty="0">
                <a:solidFill>
                  <a:schemeClr val="hlink"/>
                </a:solidFill>
                <a:hlinkClick r:id="rId3"/>
              </a:rPr>
              <a:t>www.cme.uci.edu</a:t>
            </a:r>
            <a:r>
              <a:rPr lang="en-US" sz="1100" dirty="0"/>
              <a:t>.</a:t>
            </a:r>
            <a:endParaRPr sz="1100" dirty="0"/>
          </a:p>
          <a:p>
            <a:pPr marL="0" lvl="0" indent="0" algn="l" rtl="0">
              <a:lnSpc>
                <a:spcPct val="90000"/>
              </a:lnSpc>
              <a:spcBef>
                <a:spcPts val="0"/>
              </a:spcBef>
              <a:spcAft>
                <a:spcPts val="0"/>
              </a:spcAft>
              <a:buClr>
                <a:schemeClr val="dk1"/>
              </a:buClr>
              <a:buSzPts val="1100"/>
              <a:buNone/>
            </a:pPr>
            <a:endParaRPr sz="1100" u="sng" dirty="0"/>
          </a:p>
          <a:p>
            <a:pPr marL="0" lvl="0" indent="0" algn="l" rtl="0">
              <a:lnSpc>
                <a:spcPct val="90000"/>
              </a:lnSpc>
              <a:spcBef>
                <a:spcPts val="0"/>
              </a:spcBef>
              <a:spcAft>
                <a:spcPts val="0"/>
              </a:spcAft>
              <a:buClr>
                <a:schemeClr val="dk1"/>
              </a:buClr>
              <a:buSzPts val="1100"/>
              <a:buNone/>
            </a:pPr>
            <a:r>
              <a:rPr lang="en-US" sz="1100" u="sng" dirty="0"/>
              <a:t>CME Certificate</a:t>
            </a:r>
            <a:r>
              <a:rPr lang="en-US" sz="1100" dirty="0"/>
              <a:t>:  You will receive a link via email at the end of the month to claim credit for this activity.</a:t>
            </a:r>
            <a:endParaRPr sz="1100" dirty="0"/>
          </a:p>
          <a:p>
            <a:pPr marL="0" lvl="0" indent="0" algn="l" rtl="0">
              <a:lnSpc>
                <a:spcPct val="90000"/>
              </a:lnSpc>
              <a:spcBef>
                <a:spcPts val="0"/>
              </a:spcBef>
              <a:spcAft>
                <a:spcPts val="0"/>
              </a:spcAft>
              <a:buClr>
                <a:schemeClr val="dk1"/>
              </a:buClr>
              <a:buSzPts val="1100"/>
              <a:buNone/>
            </a:pPr>
            <a:endParaRPr sz="1100" u="sng" dirty="0"/>
          </a:p>
          <a:p>
            <a:pPr marL="0" lvl="0" indent="0" algn="l" rtl="0">
              <a:lnSpc>
                <a:spcPct val="90000"/>
              </a:lnSpc>
              <a:spcBef>
                <a:spcPts val="0"/>
              </a:spcBef>
              <a:spcAft>
                <a:spcPts val="0"/>
              </a:spcAft>
              <a:buClr>
                <a:schemeClr val="dk1"/>
              </a:buClr>
              <a:buSzPts val="1100"/>
              <a:buNone/>
            </a:pPr>
            <a:r>
              <a:rPr lang="en-US" sz="1100" u="sng" dirty="0"/>
              <a:t>Faculty List</a:t>
            </a:r>
            <a:r>
              <a:rPr lang="en-US" sz="1100" dirty="0"/>
              <a:t>:  </a:t>
            </a:r>
            <a:r>
              <a:rPr lang="en-US" sz="1100" dirty="0" err="1" smtClean="0"/>
              <a:t>Sotirios</a:t>
            </a:r>
            <a:r>
              <a:rPr lang="en-US" sz="1100" dirty="0" smtClean="0"/>
              <a:t> </a:t>
            </a:r>
            <a:r>
              <a:rPr lang="en-US" sz="1100" dirty="0" err="1" smtClean="0"/>
              <a:t>Keros</a:t>
            </a:r>
            <a:r>
              <a:rPr lang="en-US" sz="1100" dirty="0" smtClean="0"/>
              <a:t>, </a:t>
            </a:r>
            <a:r>
              <a:rPr lang="en-US" sz="1100" dirty="0"/>
              <a:t>MD</a:t>
            </a:r>
          </a:p>
          <a:p>
            <a:pPr marL="0" lvl="0" indent="0" algn="l" rtl="0">
              <a:lnSpc>
                <a:spcPct val="90000"/>
              </a:lnSpc>
              <a:spcBef>
                <a:spcPts val="0"/>
              </a:spcBef>
              <a:spcAft>
                <a:spcPts val="0"/>
              </a:spcAft>
              <a:buClr>
                <a:schemeClr val="dk1"/>
              </a:buClr>
              <a:buSzPts val="1100"/>
              <a:buNone/>
            </a:pPr>
            <a:r>
              <a:rPr lang="en-US" sz="1100" u="sng" dirty="0"/>
              <a:t>Agenda</a:t>
            </a:r>
            <a:r>
              <a:rPr lang="en-US" sz="1100" dirty="0"/>
              <a:t>:  Thursday, April </a:t>
            </a:r>
            <a:r>
              <a:rPr lang="en-US" sz="1100" dirty="0" smtClean="0"/>
              <a:t>29</a:t>
            </a:r>
            <a:r>
              <a:rPr lang="en-US" sz="1100" baseline="30000" dirty="0" smtClean="0"/>
              <a:t>nd</a:t>
            </a:r>
            <a:r>
              <a:rPr lang="en-US" sz="1100" dirty="0"/>
              <a:t>, 2021 at 7:00pm – 8:00pm</a:t>
            </a:r>
            <a:endParaRPr sz="1100" dirty="0"/>
          </a:p>
          <a:p>
            <a:pPr marL="0" indent="0">
              <a:buSzPts val="1200"/>
              <a:buNone/>
            </a:pPr>
            <a:r>
              <a:rPr lang="en-US" sz="1100" u="sng" dirty="0"/>
              <a:t>Disclosure Statement</a:t>
            </a:r>
            <a:r>
              <a:rPr lang="en-US" sz="1100" dirty="0"/>
              <a:t>: None of the directors, planners, speakers, moderators, peer reviewers of this activity has any relevant financial relationships to disclose. All planners and moderators with conflicts defer to others without conflicts when planning, moderating any content with which they have a conflict; all speakers with conflicts submit their materials in advance for peer review. This is how all conflicts for this activity are mitigated. Our goal is to present balanced, unbiased, objective, evidence-based, clinically relevant content.</a:t>
            </a:r>
          </a:p>
          <a:p>
            <a:pPr marL="0" lvl="0" indent="0" algn="l" rtl="0">
              <a:lnSpc>
                <a:spcPct val="90000"/>
              </a:lnSpc>
              <a:spcBef>
                <a:spcPts val="1000"/>
              </a:spcBef>
              <a:spcAft>
                <a:spcPts val="0"/>
              </a:spcAft>
              <a:buClr>
                <a:schemeClr val="dk1"/>
              </a:buClr>
              <a:buSzPts val="1200"/>
              <a:buNone/>
            </a:pPr>
            <a:endParaRPr sz="1200" dirty="0"/>
          </a:p>
        </p:txBody>
      </p:sp>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sp>
        <p:nvSpPr>
          <p:cNvPr id="130" name="Google Shape;130;p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a:t>CME</a:t>
            </a:r>
            <a:endParaRPr/>
          </a:p>
        </p:txBody>
      </p:sp>
      <p:sp>
        <p:nvSpPr>
          <p:cNvPr id="131" name="Google Shape;131;p6"/>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2800"/>
              <a:buNone/>
            </a:pPr>
            <a:r>
              <a:rPr lang="en-US" dirty="0"/>
              <a:t>You will receive a </a:t>
            </a:r>
            <a:r>
              <a:rPr lang="en-US" dirty="0" smtClean="0"/>
              <a:t>survey </a:t>
            </a:r>
            <a:r>
              <a:rPr lang="en-US" dirty="0"/>
              <a:t>from Michele Paoli</a:t>
            </a:r>
            <a:endParaRPr dirty="0"/>
          </a:p>
          <a:p>
            <a:pPr marL="0" lvl="0" indent="0" algn="l" rtl="0">
              <a:lnSpc>
                <a:spcPct val="90000"/>
              </a:lnSpc>
              <a:spcBef>
                <a:spcPts val="1000"/>
              </a:spcBef>
              <a:spcAft>
                <a:spcPts val="0"/>
              </a:spcAft>
              <a:buClr>
                <a:schemeClr val="dk1"/>
              </a:buClr>
              <a:buSzPts val="2800"/>
              <a:buNone/>
            </a:pPr>
            <a:r>
              <a:rPr lang="en-US" dirty="0" smtClean="0"/>
              <a:t>		****Please </a:t>
            </a:r>
            <a:r>
              <a:rPr lang="en-US" dirty="0"/>
              <a:t>complete </a:t>
            </a:r>
            <a:r>
              <a:rPr lang="en-US" dirty="0" smtClean="0"/>
              <a:t>to </a:t>
            </a:r>
            <a:r>
              <a:rPr lang="en-US" dirty="0"/>
              <a:t>get the CME certificate </a:t>
            </a:r>
            <a:endParaRPr dirty="0"/>
          </a:p>
          <a:p>
            <a:pPr marL="228600" lvl="0" indent="-50800" algn="l" rtl="0">
              <a:lnSpc>
                <a:spcPct val="90000"/>
              </a:lnSpc>
              <a:spcBef>
                <a:spcPts val="1000"/>
              </a:spcBef>
              <a:spcAft>
                <a:spcPts val="0"/>
              </a:spcAft>
              <a:buClr>
                <a:schemeClr val="dk1"/>
              </a:buClr>
              <a:buSzPts val="2800"/>
              <a:buNone/>
            </a:pPr>
            <a:endParaRPr dirty="0"/>
          </a:p>
          <a:p>
            <a:pPr marL="0" lvl="0" indent="0" algn="l" rtl="0">
              <a:lnSpc>
                <a:spcPct val="90000"/>
              </a:lnSpc>
              <a:spcBef>
                <a:spcPts val="1000"/>
              </a:spcBef>
              <a:spcAft>
                <a:spcPts val="0"/>
              </a:spcAft>
              <a:buClr>
                <a:schemeClr val="dk1"/>
              </a:buClr>
              <a:buSzPts val="2800"/>
              <a:buNone/>
            </a:pPr>
            <a:r>
              <a:rPr lang="en-US" dirty="0"/>
              <a:t>*</a:t>
            </a:r>
            <a:r>
              <a:rPr lang="en-US" dirty="0" smtClean="0"/>
              <a:t>*Please </a:t>
            </a:r>
            <a:r>
              <a:rPr lang="en-US" dirty="0"/>
              <a:t>use the Q&amp;A function to ask questions </a:t>
            </a:r>
            <a:r>
              <a:rPr lang="en-US" dirty="0" smtClean="0"/>
              <a:t>today</a:t>
            </a:r>
            <a:endParaRPr dirty="0"/>
          </a:p>
          <a:p>
            <a:pPr marL="0" lvl="0" indent="0" algn="l" rtl="0">
              <a:lnSpc>
                <a:spcPct val="90000"/>
              </a:lnSpc>
              <a:spcBef>
                <a:spcPts val="1000"/>
              </a:spcBef>
              <a:spcAft>
                <a:spcPts val="0"/>
              </a:spcAft>
              <a:buClr>
                <a:schemeClr val="dk1"/>
              </a:buClr>
              <a:buSzPts val="2800"/>
              <a:buNone/>
            </a:pPr>
            <a:endParaRPr lang="en-US" dirty="0"/>
          </a:p>
          <a:p>
            <a:pPr marL="0" lvl="0" indent="0" algn="l" rtl="0">
              <a:lnSpc>
                <a:spcPct val="90000"/>
              </a:lnSpc>
              <a:spcBef>
                <a:spcPts val="1000"/>
              </a:spcBef>
              <a:spcAft>
                <a:spcPts val="0"/>
              </a:spcAft>
              <a:buClr>
                <a:schemeClr val="dk1"/>
              </a:buClr>
              <a:buSzPts val="2800"/>
              <a:buNone/>
            </a:pPr>
            <a:r>
              <a:rPr lang="en-US" dirty="0"/>
              <a:t>ALL UPCOMING WEBINARS (REGISTRATION) ARE LISTED ON THE NEW YORK SECTION WEBSITE:  </a:t>
            </a:r>
            <a:endParaRPr lang="en-US" u="sng" dirty="0">
              <a:solidFill>
                <a:schemeClr val="hlink"/>
              </a:solidFill>
            </a:endParaRPr>
          </a:p>
          <a:p>
            <a:pPr marL="0" lvl="0" indent="0" algn="l" rtl="0">
              <a:lnSpc>
                <a:spcPct val="90000"/>
              </a:lnSpc>
              <a:spcBef>
                <a:spcPts val="1000"/>
              </a:spcBef>
              <a:spcAft>
                <a:spcPts val="0"/>
              </a:spcAft>
              <a:buClr>
                <a:schemeClr val="dk1"/>
              </a:buClr>
              <a:buSzPts val="2800"/>
              <a:buNone/>
            </a:pPr>
            <a:r>
              <a:rPr lang="en-US" u="sng" dirty="0">
                <a:solidFill>
                  <a:schemeClr val="hlink"/>
                </a:solidFill>
              </a:rPr>
              <a:t>WWW.NYAUA.COM</a:t>
            </a:r>
            <a:endParaRPr dirty="0"/>
          </a:p>
          <a:p>
            <a:pPr marL="228600" lvl="0" indent="-50800" algn="l" rtl="0">
              <a:lnSpc>
                <a:spcPct val="90000"/>
              </a:lnSpc>
              <a:spcBef>
                <a:spcPts val="1000"/>
              </a:spcBef>
              <a:spcAft>
                <a:spcPts val="0"/>
              </a:spcAft>
              <a:buClr>
                <a:schemeClr val="dk1"/>
              </a:buClr>
              <a:buSzPts val="2800"/>
              <a:buNone/>
            </a:pPr>
            <a:endParaRPr dirty="0"/>
          </a:p>
        </p:txBody>
      </p:sp>
    </p:spTree>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396</TotalTime>
  <Words>484</Words>
  <Application>Microsoft Macintosh PowerPoint</Application>
  <PresentationFormat>Custom</PresentationFormat>
  <Paragraphs>42</Paragraphs>
  <Slides>4</Slides>
  <Notes>2</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Facet</vt:lpstr>
      <vt:lpstr>PowerPoint Presentation</vt:lpstr>
      <vt:lpstr>April 29TH, 2021   </vt:lpstr>
      <vt:lpstr> EMPIRE “Hidden Curriculum” Series </vt:lpstr>
      <vt:lpstr>CME</vt:lpstr>
    </vt:vector>
  </TitlesOfParts>
  <Company>The Mount Sinai Health System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EMPIRE preliminary  survey results</dc:title>
  <dc:creator>Small, Alexander</dc:creator>
  <cp:lastModifiedBy>Miyad Movassaghi</cp:lastModifiedBy>
  <cp:revision>45</cp:revision>
  <cp:lastPrinted>2020-06-17T13:04:43Z</cp:lastPrinted>
  <dcterms:created xsi:type="dcterms:W3CDTF">2020-05-22T15:42:00Z</dcterms:created>
  <dcterms:modified xsi:type="dcterms:W3CDTF">2021-04-01T23:40:37Z</dcterms:modified>
</cp:coreProperties>
</file>